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86" r:id="rId7"/>
    <p:sldId id="287" r:id="rId8"/>
    <p:sldId id="289" r:id="rId9"/>
    <p:sldId id="290" r:id="rId10"/>
    <p:sldId id="292" r:id="rId11"/>
    <p:sldId id="29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4" autoAdjust="0"/>
    <p:restoredTop sz="90655" autoAdjust="0"/>
  </p:normalViewPr>
  <p:slideViewPr>
    <p:cSldViewPr snapToGrid="0">
      <p:cViewPr varScale="1">
        <p:scale>
          <a:sx n="98" d="100"/>
          <a:sy n="98" d="100"/>
        </p:scale>
        <p:origin x="208" y="68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4/30/2025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4/30/2025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3954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1EF61-B0CB-D315-035A-ABEEC65A4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78B6F5-6432-2215-07A2-FA36AC6E5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7715E0-3B37-3366-17FE-0F6E6EABF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8665BD-A439-7843-E6FC-21FA4ACD9F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510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8CF7-8EDA-D907-351F-04806730D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E3E5FB-DAC8-CDD1-56C3-27060CF327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F99C46-89A6-0670-0EB6-0E6BE2404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A7B2B-0875-F2C1-083C-921F18DC1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705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B061E-AAE1-93B0-9993-67DE139AE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DDE036B-C638-3909-37E3-C4431E3ABD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F482B1-38AA-FD77-41A3-7392F07D24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C17BA3-F30D-9257-6389-5420ACEA87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823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3F31E-D526-488A-4C3C-4BB10225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8C3D29-D491-73DC-92C8-73B545D813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58D493-8D7D-E858-8BB9-B7C6E36D8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5508C-A13A-91B1-D8E2-E28C74771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943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FA5F7-195D-ADBE-36C9-7024C8BF8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95ADF0-40C2-3B76-1F28-955D80F152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E0BCC3-8629-B630-E507-FACE0F6EC1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622CEF-9B6F-8846-73E4-82E6CA51C7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8234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1513E-F5B1-9709-1482-F417700DF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330B2-551A-B92E-3744-60FDDE0FF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179F0F-5F70-035D-3260-684302DA5C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35F0BA-7929-AC52-6FED-888F2A423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47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41918" y="3329790"/>
            <a:ext cx="4941771" cy="3200400"/>
          </a:xfrm>
        </p:spPr>
        <p:txBody>
          <a:bodyPr anchor="ctr"/>
          <a:lstStyle/>
          <a:p>
            <a:r>
              <a:rPr lang="en-US" dirty="0"/>
              <a:t>Sampling Theorem</a:t>
            </a:r>
          </a:p>
        </p:txBody>
      </p:sp>
      <p:pic>
        <p:nvPicPr>
          <p:cNvPr id="3" name="Picture 2" descr="In which hand is samuel hiding his true feelings?">
            <a:extLst>
              <a:ext uri="{FF2B5EF4-FFF2-40B4-BE49-F238E27FC236}">
                <a16:creationId xmlns:a16="http://schemas.microsoft.com/office/drawing/2014/main" id="{B325461A-E61D-402E-5BAC-A578568C79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0" t="18232" r="14821" b="23761"/>
          <a:stretch/>
        </p:blipFill>
        <p:spPr bwMode="auto">
          <a:xfrm>
            <a:off x="1045811" y="510005"/>
            <a:ext cx="4706261" cy="56458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2731C-311B-46F7-A865-6C3AF6B0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570" y="-674915"/>
            <a:ext cx="7288282" cy="2121177"/>
          </a:xfrm>
        </p:spPr>
        <p:txBody>
          <a:bodyPr/>
          <a:lstStyle/>
          <a:p>
            <a:r>
              <a:rPr lang="en-US" dirty="0"/>
              <a:t>The Sampling Theorem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D5232F9-FD00-464A-9F17-619C91AEF8F3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826685" y="1891365"/>
                <a:ext cx="5737743" cy="4293203"/>
              </a:xfrm>
            </p:spPr>
            <p:txBody>
              <a:bodyPr>
                <a:normAutofit fontScale="77500" lnSpcReduction="20000"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↔</m:t>
                      </m:r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𝑿</m:t>
                      </m:r>
                      <m:d>
                        <m:d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</m:oMath>
                  </m:oMathPara>
                </a14:m>
                <a:endParaRPr lang="en-US" sz="3400" b="1" dirty="0"/>
              </a:p>
              <a:p>
                <a:pPr algn="ctr"/>
                <a:endParaRPr lang="en-US" sz="3400" b="1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𝑿</m:t>
                    </m:r>
                    <m:d>
                      <m:dPr>
                        <m:ctrlPr>
                          <a:rPr lang="en-US" sz="3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400" dirty="0"/>
                  <a:t>for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3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4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e>
                    </m:d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3400" b="1" i="1" smtClean="0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US" sz="3400" dirty="0"/>
                  <a:t>    (Bandlimited)</a:t>
                </a:r>
              </a:p>
              <a:p>
                <a:pPr algn="ctr"/>
                <a:endParaRPr lang="en-US" sz="3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d>
                            <m:dPr>
                              <m:ctrlPr>
                                <a:rPr lang="en-US" sz="34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400" b="1" i="1" smtClean="0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34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400" b="1" i="1" smtClean="0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en-US" sz="3400" b="1" dirty="0"/>
              </a:p>
              <a:p>
                <a:pPr algn="ctr"/>
                <a:endParaRPr lang="en-US" sz="3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3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𝒔𝒊𝒏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3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D5232F9-FD00-464A-9F17-619C91AEF8F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826685" y="1891365"/>
                <a:ext cx="5737743" cy="4293203"/>
              </a:xfrm>
              <a:blipFill>
                <a:blip r:embed="rId3"/>
                <a:stretch>
                  <a:fillRect r="-5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CE635A2-70B8-3EAB-6A18-952B02EBA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Picture 3" descr="A cartoon of men in blue shirts&#10;&#10;Description automatically generated">
            <a:extLst>
              <a:ext uri="{FF2B5EF4-FFF2-40B4-BE49-F238E27FC236}">
                <a16:creationId xmlns:a16="http://schemas.microsoft.com/office/drawing/2014/main" id="{304BBB2E-C07B-4255-A873-4FD6961D65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823" t="15608" r="18187" b="20342"/>
          <a:stretch/>
        </p:blipFill>
        <p:spPr bwMode="auto">
          <a:xfrm>
            <a:off x="7186368" y="1844256"/>
            <a:ext cx="4617831" cy="34737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5A25F2-A3A1-4442-9C78-65947E527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745" y="3523577"/>
            <a:ext cx="978452" cy="11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16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B6373-6467-3275-28A4-4FE6BB992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F0B712B-9D87-2445-F9B2-6E4485F0E54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394507" y="-1060589"/>
                <a:ext cx="7288282" cy="2121177"/>
              </a:xfrm>
            </p:spPr>
            <p:txBody>
              <a:bodyPr/>
              <a:lstStyle/>
              <a:p>
                <a:r>
                  <a:rPr lang="en-US" dirty="0"/>
                  <a:t>Add WSS Noise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F0B712B-9D87-2445-F9B2-6E4485F0E5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394507" y="-1060589"/>
                <a:ext cx="7288282" cy="2121177"/>
              </a:xfrm>
              <a:blipFill>
                <a:blip r:embed="rId3"/>
                <a:stretch>
                  <a:fillRect l="-1757" b="-8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2D1B667-F523-D752-6047-FA03975EFD3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6009890" y="1164655"/>
                <a:ext cx="5237230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𝝃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𝒛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𝒚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en-US" sz="2400" i="1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en-US" sz="2400" b="1" dirty="0"/>
                  <a:t>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/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𝒙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𝝃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</m:nary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𝑩𝒕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𝜼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𝜼</m:t>
                      </m:r>
                      <m:d>
                        <m:d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𝝃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32D1B667-F523-D752-6047-FA03975EFD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009890" y="1164655"/>
                <a:ext cx="5237230" cy="4293203"/>
              </a:xfrm>
              <a:blipFill>
                <a:blip r:embed="rId4"/>
                <a:stretch>
                  <a:fillRect l="-349" b="-9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93B492C-304D-4A79-19C7-618B26050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Image 156" descr="A cartoon of a person in a blue shirt&#10;&#10;Description automatically generated">
            <a:extLst>
              <a:ext uri="{FF2B5EF4-FFF2-40B4-BE49-F238E27FC236}">
                <a16:creationId xmlns:a16="http://schemas.microsoft.com/office/drawing/2014/main" id="{31C130BF-4430-7932-971F-42BBE439B54A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6" t="17415" r="15294" b="17994"/>
          <a:stretch/>
        </p:blipFill>
        <p:spPr bwMode="auto">
          <a:xfrm>
            <a:off x="944880" y="1493347"/>
            <a:ext cx="4670612" cy="42932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7577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9EF476-283D-D79B-7B79-6AE69CDB4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5D3B75-61CC-CA92-E948-662D5D8D193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</p:spPr>
            <p:txBody>
              <a:bodyPr/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AUtocorrelation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85D3B75-61CC-CA92-E948-662D5D8D19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795D835-D078-F1E2-DDEB-78776B6BA675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384882" y="844020"/>
                <a:ext cx="9794861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𝜼</m:t>
                    </m:r>
                    <m:d>
                      <m:d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𝜼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  <m:sup/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𝝃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  <m:sup/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𝝃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2400" dirty="0"/>
              </a:p>
              <a:p>
                <a:pPr algn="ctr"/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  <m:sup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sub>
                          <m:sup/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𝝃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𝒑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den>
                                </m:f>
                              </m:e>
                            </m:d>
                          </m:e>
                        </m:nary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𝝃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1" smtClean="0">
                                    <a:latin typeface="Cambria Math" panose="02040503050406030204" pitchFamily="18" charset="0"/>
                                  </a:rPr>
                                  <m:t>𝒒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den>
                            </m:f>
                          </m:e>
                        </m:d>
                      </m:e>
                    </m:nary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:pPr algn="ctr"/>
                <a:r>
                  <a:rPr lang="en-US" sz="2400" dirty="0"/>
                  <a:t>Take expectation</a:t>
                </a:r>
              </a:p>
              <a:p>
                <a:pPr algn="ctr"/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endChr m:val="}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𝜼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𝜼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</m:d>
                        </m:e>
                      </m:acc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b="1" dirty="0"/>
              </a:p>
              <a:p>
                <a:pPr algn="ctr"/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sub>
                      <m:sup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sub>
                          <m:sup/>
                          <m:e>
                            <m:acc>
                              <m:accPr>
                                <m:chr m:val="̅"/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𝑩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  <m:d>
                                  <m:d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𝒑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𝑩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</m:acc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400" dirty="0"/>
                        <m:t>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𝒒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/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acc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d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795D835-D078-F1E2-DDEB-78776B6BA67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384882" y="844020"/>
                <a:ext cx="9794861" cy="4293203"/>
              </a:xfrm>
              <a:blipFill>
                <a:blip r:embed="rId4"/>
                <a:stretch>
                  <a:fillRect b="-239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5A3033A-33BB-127D-2F0E-2795F224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8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2EDFF-C0AD-3F47-024F-047297ADD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0E2DBB-105B-7AD8-7115-97A9EE14D6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2900" y="2478114"/>
            <a:ext cx="4229100" cy="28497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EEE6E19-6661-A46E-742A-46D12DD7A99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</p:spPr>
            <p:txBody>
              <a:bodyPr/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Change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variable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EEE6E19-6661-A46E-742A-46D12DD7A9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E510F69-4D8A-0340-E8CC-16DEEE4C7DE0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-443918" y="958320"/>
                <a:ext cx="9794861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𝒒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𝒒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𝒒</m:t>
                          </m:r>
                        </m:e>
                      </m:d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endChr m:val="}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/>
                        <m:t>= 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𝝃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𝑩</m:t>
                                      </m:r>
                                    </m:den>
                                  </m:f>
                                </m:e>
                              </m:d>
                            </m:e>
                          </m:nary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𝑩𝒕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𝒑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m:rPr>
                          <m:nor/>
                        </m:rPr>
                        <a:rPr lang="en-US" sz="2400" dirty="0"/>
                        <m:t> 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𝝉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𝒔𝒊𝒏𝒄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400" dirty="0"/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𝒔𝒊𝒏𝒄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E510F69-4D8A-0340-E8CC-16DEEE4C7DE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-443918" y="958320"/>
                <a:ext cx="9794861" cy="4293203"/>
              </a:xfrm>
              <a:blipFill>
                <a:blip r:embed="rId5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3B9B306-E9F1-5BE5-D5FA-121E012C7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4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D66382-5F4F-9D9A-7FF0-41FCF3CC0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C7E2C0D-6AC0-0D84-7BF5-1568B652AC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</p:spPr>
            <p:txBody>
              <a:bodyPr/>
              <a:lstStyle/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Evaluation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of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series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AC7E2C0D-6AC0-0D84-7BF5-1568B652AC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03619" y="-1358972"/>
                <a:ext cx="7288282" cy="212117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C2B27DA-0B31-91BE-BDC3-E5FF8D582A5B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1264566" y="617825"/>
                <a:ext cx="10367565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algn="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𝝉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)=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  <m:nary>
                            <m:naryPr>
                              <m:chr m:val="∑"/>
                              <m:supHide m:val="on"/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𝒑</m:t>
                              </m:r>
                            </m:sub>
                            <m:sup/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𝒔𝒊𝒏𝒄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𝑩𝒕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d>
                              <m:r>
                                <m:rPr>
                                  <m:nor/>
                                </m:rPr>
                                <a:rPr lang="en-US" sz="2400" dirty="0"/>
                                <m:t> 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𝒔𝒊𝒏𝒄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𝒑</m:t>
                                  </m:r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/>
              </a:p>
              <a:p>
                <a:pPr algn="ctr"/>
                <a:r>
                  <a:rPr lang="en-US" sz="2400" dirty="0"/>
                  <a:t>Since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</m:oMath>
                </a14:m>
                <a:r>
                  <a:rPr lang="en-US" sz="2400" dirty="0"/>
                  <a:t> is bandlimited</a:t>
                </a:r>
              </a:p>
              <a:p>
                <a:pPr algn="ctr"/>
                <a:endParaRPr lang="en-US" sz="2400" dirty="0"/>
              </a:p>
              <a:p>
                <a:pPr algn="ctr"/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𝒔𝒊𝒏𝒄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𝑩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d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  <m:sup/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𝒔𝒊𝒏𝒄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𝑩𝒕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</m:d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𝒔𝒊𝒏𝒄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d>
                      </m:e>
                    </m:nary>
                  </m:oMath>
                </a14:m>
                <a:endParaRPr lang="en-US" sz="2400" dirty="0"/>
              </a:p>
              <a:p>
                <a:pPr algn="ctr"/>
                <a:endParaRPr lang="en-US" sz="24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𝝉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)=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1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4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𝝃</m:t>
                            </m:r>
                          </m:sub>
                        </m:sSub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den>
                            </m:f>
                          </m:e>
                        </m:d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𝒔𝒊𝒏𝒄</m:t>
                        </m:r>
                        <m:d>
                          <m:d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𝒕</m:t>
                                </m:r>
                              </m:e>
                            </m:d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</m:d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𝜼</m:t>
                            </m:r>
                          </m:sub>
                        </m:s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)=</m:t>
                        </m:r>
                      </m:e>
                    </m:nary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</m:d>
                  </m:oMath>
                </a14:m>
                <a:endParaRPr lang="en-US" sz="2400" b="1" dirty="0"/>
              </a:p>
              <a:p>
                <a:pPr algn="ctr"/>
                <a:r>
                  <a:rPr lang="en-US" sz="2400" dirty="0"/>
                  <a:t> Thus</a:t>
                </a:r>
              </a:p>
              <a:p>
                <a:pPr algn="ctr"/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2800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𝝃</m:t>
                            </m:r>
                          </m:sub>
                        </m:sSub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num>
                              <m:den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800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den>
                            </m:f>
                          </m:e>
                        </m:d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𝒔𝒊𝒏𝒄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𝝉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</m:d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  </m:t>
                        </m:r>
                      </m:e>
                    </m:nary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800" dirty="0"/>
              </a:p>
              <a:p>
                <a:pPr algn="ctr"/>
                <a:endParaRPr lang="en-US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9C2B27DA-0B31-91BE-BDC3-E5FF8D582A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1264566" y="617825"/>
                <a:ext cx="10367565" cy="4293203"/>
              </a:xfrm>
              <a:blipFill>
                <a:blip r:embed="rId4"/>
                <a:stretch>
                  <a:fillRect b="-344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7CC1D-9F34-FCF7-4DCE-D0CFDBC70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103005-F94F-E1A1-834D-F9ADF0FF0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4365" y="4867976"/>
            <a:ext cx="1393049" cy="167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5A8B9-4F49-A698-A117-BB94053E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B802E4-5F6F-B4A9-ACD6-1AFAEE4405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1"/>
          <a:stretch/>
        </p:blipFill>
        <p:spPr bwMode="auto">
          <a:xfrm>
            <a:off x="6486535" y="218457"/>
            <a:ext cx="5705465" cy="64210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0691AEC-AB9E-EB3B-660D-00EA933FF33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-291341" y="-1490451"/>
                <a:ext cx="7288282" cy="2121177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Power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spectral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density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0691AEC-AB9E-EB3B-660D-00EA933FF3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291341" y="-1490451"/>
                <a:ext cx="7288282" cy="212117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07E6BDA-46D2-1A8B-A2E4-938F82D97124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739991" y="434945"/>
                <a:ext cx="5824440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𝒔𝒊𝒏𝒄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den>
                                </m:f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p>
                            </m:s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nary>
                      </m:e>
                    </m:d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𝚷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ctr"/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𝚷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400" dirty="0"/>
                  <a:t> is 1 for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/>
                  <a:t> and zero  </a:t>
                </a:r>
                <a:r>
                  <a:rPr lang="en-US" sz="2400" dirty="0" err="1"/>
                  <a:t>o.w</a:t>
                </a:r>
                <a:r>
                  <a:rPr lang="en-US" sz="2400" dirty="0"/>
                  <a:t>.</a:t>
                </a:r>
              </a:p>
              <a:p>
                <a:pPr algn="ctr"/>
                <a:r>
                  <a:rPr lang="en-US" sz="2400" i="0" dirty="0">
                    <a:latin typeface="Cambria Math" panose="02040503050406030204" pitchFamily="18" charset="0"/>
                  </a:rPr>
                  <a:t>______________________________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𝐢𝐟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𝐧𝐨𝐢𝐬𝐞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𝐬𝐚𝐦𝐩𝐥𝐞𝐬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𝐚𝐫𝐞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𝐰𝐡𝐢𝐭𝐞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𝐮𝐧𝐜𝐨𝐫𝐫𝐞𝐥𝐚𝐭𝐞𝐝</m:t>
                      </m:r>
                      <m:r>
                        <a:rPr lang="en-US" sz="2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507E6BDA-46D2-1A8B-A2E4-938F82D9712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39991" y="434945"/>
                <a:ext cx="5824440" cy="4293203"/>
              </a:xfrm>
              <a:blipFill>
                <a:blip r:embed="rId5"/>
                <a:stretch>
                  <a:fillRect l="-5858" r="-5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95EF6EB-3F13-E624-FABC-86A7EE680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95CD0E-178E-4327-3819-E399C8E469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3574" y="3771001"/>
            <a:ext cx="978452" cy="11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30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4CE46-768F-B928-5E9C-A0361FBE2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7DC60B-585E-4CC9-451F-0C881D94D0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1"/>
          <a:stretch/>
        </p:blipFill>
        <p:spPr bwMode="auto">
          <a:xfrm>
            <a:off x="6486535" y="218457"/>
            <a:ext cx="5705465" cy="642108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1E706F9-243C-508B-4EB5-102DC883252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-291341" y="-1490451"/>
                <a:ext cx="7288282" cy="2121177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Power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spectral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density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1E706F9-243C-508B-4EB5-102DC88325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291341" y="-1490451"/>
                <a:ext cx="7288282" cy="2121177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D0873BB-72C5-368E-DAFB-7BE6C7628B6C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>
              <a:xfrm>
                <a:off x="739991" y="434945"/>
                <a:ext cx="5824440" cy="4293203"/>
              </a:xfrm>
            </p:spPr>
            <p:txBody>
              <a:bodyPr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num>
                                <m:den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2400" b="1" i="1">
                                      <a:latin typeface="Cambria Math" panose="02040503050406030204" pitchFamily="18" charset="0"/>
                                    </a:rPr>
                                    <m:t>𝑩</m:t>
                                  </m:r>
                                </m:den>
                              </m:f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𝒔𝒊𝒏𝒄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  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400" b="1" i="1"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num>
                                  <m:den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2400" b="1" i="1">
                                        <a:latin typeface="Cambria Math" panose="02040503050406030204" pitchFamily="18" charset="0"/>
                                      </a:rPr>
                                      <m:t>𝑩</m:t>
                                    </m:r>
                                  </m:den>
                                </m:f>
                              </m:e>
                            </m:d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𝒋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𝝅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sup>
                            </m:sSup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  </m:t>
                            </m:r>
                          </m:e>
                        </m:nary>
                      </m:e>
                    </m:d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𝚷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 smtClean="0">
                                <a:latin typeface="Cambria Math" panose="02040503050406030204" pitchFamily="18" charset="0"/>
                              </a:rPr>
                              <m:t>𝑩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/>
              </a:p>
              <a:p>
                <a:pPr algn="ctr"/>
                <a:r>
                  <a:rPr lang="en-US" sz="2400" dirty="0"/>
                  <a:t>Where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 panose="02040503050406030204" pitchFamily="18" charset="0"/>
                      </a:rPr>
                      <m:t>𝚷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400" dirty="0"/>
                  <a:t> is 1 for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/>
                  <a:t> and zero  </a:t>
                </a:r>
                <a:r>
                  <a:rPr lang="en-US" sz="2400" dirty="0" err="1"/>
                  <a:t>o.w</a:t>
                </a:r>
                <a:r>
                  <a:rPr lang="en-US" sz="2400" dirty="0"/>
                  <a:t>.</a:t>
                </a:r>
              </a:p>
              <a:p>
                <a:pPr algn="ctr"/>
                <a:r>
                  <a:rPr lang="en-US" sz="2400" i="0" dirty="0">
                    <a:latin typeface="Cambria Math" panose="02040503050406030204" pitchFamily="18" charset="0"/>
                  </a:rPr>
                  <a:t>______________________________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𝐢𝐟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𝐧𝐨𝐢𝐬𝐞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𝐬𝐚𝐦𝐩𝐥𝐞𝐬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𝐚𝐫𝐞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𝐰𝐡𝐢𝐭𝐞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𝐮𝐧𝐜𝐨𝐫𝐫𝐞𝐥𝐚𝐭𝐞𝐝</m:t>
                      </m:r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𝝃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num>
                            <m:den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den>
                          </m:f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acc>
                      <m:r>
                        <a:rPr lang="en-US" sz="2400" b="1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𝜹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sz="2400" dirty="0"/>
              </a:p>
              <a:p>
                <a:pPr algn="ctr"/>
                <a:r>
                  <a:rPr lang="en-US" sz="2400" dirty="0"/>
                  <a:t>then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𝑹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𝜼</m:t>
                          </m:r>
                        </m:sub>
                      </m:sSub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𝝃</m:t>
                              </m:r>
                            </m:e>
                            <m:sup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acc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1" i="1">
                          <a:latin typeface="Cambria Math" panose="02040503050406030204" pitchFamily="18" charset="0"/>
                        </a:rPr>
                        <m:t>𝒔𝒊𝒏𝒄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</a:rPr>
                            <m:t>𝝉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2400" b="1" i="1">
                            <a:latin typeface="Cambria Math" panose="02040503050406030204" pitchFamily="18" charset="0"/>
                          </a:rPr>
                          <m:t>𝜼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𝝃</m:t>
                                </m:r>
                              </m:e>
                              <m:sup>
                                <m:r>
                                  <a:rPr lang="en-US" sz="2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acc>
                      </m:num>
                      <m:den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</a:rPr>
                      <m:t>𝜫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𝒇</m:t>
                            </m:r>
                          </m:num>
                          <m:den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n-US" sz="2400" b="1" i="1">
                                <a:latin typeface="Cambria Math" panose="02040503050406030204" pitchFamily="18" charset="0"/>
                              </a:rPr>
                              <m:t>𝑩</m:t>
                            </m:r>
                          </m:den>
                        </m:f>
                      </m:e>
                    </m:d>
                    <m:r>
                      <a:rPr lang="en-US" sz="2400" b="1" i="1" smtClean="0">
                        <a:latin typeface="Cambria Math" panose="02040503050406030204" pitchFamily="18" charset="0"/>
                      </a:rPr>
                      <m:t>←</m:t>
                    </m:r>
                  </m:oMath>
                </a14:m>
                <a:r>
                  <a:rPr lang="en-US" sz="2400" dirty="0"/>
                  <a:t> BL white noise</a:t>
                </a:r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4D0873BB-72C5-368E-DAFB-7BE6C7628B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39991" y="434945"/>
                <a:ext cx="5824440" cy="4293203"/>
              </a:xfrm>
              <a:blipFill>
                <a:blip r:embed="rId5"/>
                <a:stretch>
                  <a:fillRect l="-5858" r="-5230" b="-373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D51B0AB-A2D9-0524-F5BF-DCB5468C3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1695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ustom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{5E6AD2E5-22F1-4A44-8062-6F9BEA2800A6}tf67328976_win32</Template>
  <TotalTime>970</TotalTime>
  <Words>310</Words>
  <Application>Microsoft Office PowerPoint</Application>
  <PresentationFormat>Widescreen</PresentationFormat>
  <Paragraphs>81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Tenorite</vt:lpstr>
      <vt:lpstr>Custom</vt:lpstr>
      <vt:lpstr>Sampling Theorem</vt:lpstr>
      <vt:lpstr>The Sampling Theorem</vt:lpstr>
      <vt:lpstr>Add WSS Noise ξ(t)</vt:lpstr>
      <vt:lpstr> AUtocorrelation ξ(t)</vt:lpstr>
      <vt:lpstr> Change of variable</vt:lpstr>
      <vt:lpstr> Evaluation of series</vt:lpstr>
      <vt:lpstr> Power spectral density</vt:lpstr>
      <vt:lpstr> Power spectral density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Marks, Robert</dc:creator>
  <cp:lastModifiedBy>Marks, Robert</cp:lastModifiedBy>
  <cp:revision>8</cp:revision>
  <dcterms:created xsi:type="dcterms:W3CDTF">2025-05-01T02:35:54Z</dcterms:created>
  <dcterms:modified xsi:type="dcterms:W3CDTF">2025-05-01T18:46:16Z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